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2" r:id="rId3"/>
    <p:sldId id="258" r:id="rId4"/>
    <p:sldId id="285" r:id="rId5"/>
    <p:sldId id="296" r:id="rId6"/>
    <p:sldId id="298" r:id="rId7"/>
    <p:sldId id="286" r:id="rId8"/>
    <p:sldId id="287" r:id="rId9"/>
    <p:sldId id="288" r:id="rId10"/>
    <p:sldId id="294" r:id="rId11"/>
    <p:sldId id="289" r:id="rId12"/>
    <p:sldId id="297" r:id="rId13"/>
    <p:sldId id="290" r:id="rId14"/>
    <p:sldId id="291" r:id="rId15"/>
    <p:sldId id="295" r:id="rId16"/>
    <p:sldId id="292" r:id="rId17"/>
    <p:sldId id="293" r:id="rId18"/>
    <p:sldId id="28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69200"/>
    <a:srgbClr val="D07C00"/>
    <a:srgbClr val="E68900"/>
    <a:srgbClr val="FF9900"/>
    <a:srgbClr val="0099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47" autoAdjust="0"/>
    <p:restoredTop sz="92139" autoAdjust="0"/>
  </p:normalViewPr>
  <p:slideViewPr>
    <p:cSldViewPr>
      <p:cViewPr>
        <p:scale>
          <a:sx n="70" d="100"/>
          <a:sy n="70" d="100"/>
        </p:scale>
        <p:origin x="-136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DEEE8-7165-4712-971C-70CC982F5917}" type="datetimeFigureOut">
              <a:rPr lang="es-ES" smtClean="0"/>
              <a:pPr/>
              <a:t>17/01/2010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4D480-6573-4BE6-8C3F-7966CD12B8F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4D480-6573-4BE6-8C3F-7966CD12B8FF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549275"/>
            <a:ext cx="6372225" cy="3943350"/>
          </a:xfrm>
          <a:prstGeom prst="rect">
            <a:avLst/>
          </a:prstGeom>
          <a:noFill/>
        </p:spPr>
      </p:pic>
      <p:sp>
        <p:nvSpPr>
          <p:cNvPr id="3081" name="Rectangle 9" descr="Light horizontal"/>
          <p:cNvSpPr>
            <a:spLocks noChangeArrowheads="1"/>
          </p:cNvSpPr>
          <p:nvPr/>
        </p:nvSpPr>
        <p:spPr bwMode="gray">
          <a:xfrm>
            <a:off x="9525" y="9525"/>
            <a:ext cx="1473200" cy="6848475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invGray">
          <a:xfrm>
            <a:off x="0" y="4267200"/>
            <a:ext cx="9153525" cy="1103313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ltGray">
          <a:xfrm>
            <a:off x="1473200" y="5105400"/>
            <a:ext cx="7137400" cy="5334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191000"/>
            <a:ext cx="7239000" cy="1012825"/>
          </a:xfrm>
        </p:spPr>
        <p:txBody>
          <a:bodyPr/>
          <a:lstStyle>
            <a:lvl1pPr algn="l">
              <a:defRPr sz="44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524000" y="5181600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84C5140D-E5AC-42FC-B499-5304273EB65A}" type="slidenum">
              <a:rPr lang="en-US"/>
              <a:pPr/>
              <a:t>‹Nº›</a:t>
            </a:fld>
            <a:endParaRPr 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254500" y="5838825"/>
            <a:ext cx="1079500" cy="633413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chemeClr val="tx2"/>
                  </a:solidFill>
                </a:rPr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ADA0-6C6B-484F-AEE9-14D0996C5D5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7FCC7-DF9E-4C1A-AC43-68BE7EE0415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19088"/>
            <a:ext cx="7391400" cy="563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3DC72D48-E400-4918-A6C6-71F97A76036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D281A-284C-4E0F-8DA5-14FB0A6F8C1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A430C-648A-4E20-8FC0-6E47D1D8BAF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00053-FF71-47DA-9604-DEB9C4C5C91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3BACA-3282-4306-95B3-54C90EE100B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9E76E-3606-40CA-97D2-5562158254B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DD65E-EA92-4AA6-B4EE-385825933B8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D387E-20D6-444A-BD41-BF26A3349DE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2CA97-07C1-43C5-A833-E9A56A25F4E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 descr="Light horizontal"/>
          <p:cNvSpPr>
            <a:spLocks noChangeArrowheads="1"/>
          </p:cNvSpPr>
          <p:nvPr/>
        </p:nvSpPr>
        <p:spPr bwMode="gray">
          <a:xfrm>
            <a:off x="-9525" y="0"/>
            <a:ext cx="481013" cy="68580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0" y="0"/>
            <a:ext cx="9153525" cy="685800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ltGray">
          <a:xfrm>
            <a:off x="304800" y="288925"/>
            <a:ext cx="7670800" cy="6445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A540ED-81B2-4EF3-8D5F-70B183F2F1C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7391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white">
          <a:xfrm>
            <a:off x="8153400" y="261938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gray">
          <a:xfrm rot="5400000">
            <a:off x="8458201" y="-196850"/>
            <a:ext cx="273050" cy="860425"/>
          </a:xfrm>
          <a:prstGeom prst="moon">
            <a:avLst>
              <a:gd name="adj" fmla="val 2120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grpSp>
        <p:nvGrpSpPr>
          <p:cNvPr id="49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12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0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7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397375"/>
            <a:ext cx="1676400" cy="10128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4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2" name="Text Box 13"/>
          <p:cNvSpPr txBox="1">
            <a:spLocks noChangeArrowheads="1"/>
          </p:cNvSpPr>
          <p:nvPr/>
        </p:nvSpPr>
        <p:spPr bwMode="gray">
          <a:xfrm>
            <a:off x="347190" y="3627090"/>
            <a:ext cx="872010" cy="31547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sz="19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3</a:t>
            </a:r>
            <a:endParaRPr lang="en-US" sz="19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2209800" y="4648200"/>
            <a:ext cx="5638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Certificación</a:t>
            </a:r>
            <a:r>
              <a:rPr kumimoji="0" lang="en-US" sz="4400" b="1" i="0" u="none" strike="noStrike" kern="0" spc="50" normalizeH="0" baseline="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 de </a:t>
            </a: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Líderes</a:t>
            </a:r>
            <a:endParaRPr kumimoji="0" lang="en-US" sz="4400" b="1" i="0" u="none" strike="noStrike" kern="0" spc="50" normalizeH="0" baseline="0" noProof="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Vladimir Script" pitchFamily="66" charset="0"/>
            </a:endParaRPr>
          </a:p>
        </p:txBody>
      </p:sp>
      <p:grpSp>
        <p:nvGrpSpPr>
          <p:cNvPr id="111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11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16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2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33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34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3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42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50" name="Freeform 3"/>
          <p:cNvSpPr>
            <a:spLocks noEditPoints="1"/>
          </p:cNvSpPr>
          <p:nvPr/>
        </p:nvSpPr>
        <p:spPr bwMode="gray">
          <a:xfrm rot="11275379" flipV="1">
            <a:off x="1609838" y="313863"/>
            <a:ext cx="5933962" cy="39624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sp>
        <p:nvSpPr>
          <p:cNvPr id="5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UNIÓN VENEZOLANA ORIENTAL</a:t>
            </a:r>
            <a:endParaRPr lang="en-US" sz="1600" dirty="0"/>
          </a:p>
        </p:txBody>
      </p:sp>
      <p:sp>
        <p:nvSpPr>
          <p:cNvPr id="53" name="52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4" name="Picture 2" descr="C:\Users\Ney Devis\Pictures\Logo G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04800"/>
            <a:ext cx="3141617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32" grpId="0"/>
      <p:bldP spid="47" grpId="0"/>
      <p:bldP spid="50" grpId="0" animBg="1"/>
      <p:bldP spid="5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 </a:t>
            </a:r>
            <a:r>
              <a:rPr lang="en-US" dirty="0" err="1" smtClean="0"/>
              <a:t>Retención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5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1066800" y="1524000"/>
            <a:ext cx="739140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3200" b="1" i="1" dirty="0" smtClean="0">
                <a:latin typeface="Georgia" pitchFamily="18" charset="0"/>
              </a:rPr>
              <a:t>James Cress, </a:t>
            </a:r>
            <a:r>
              <a:rPr lang="en-US" sz="3200" b="1" i="1" dirty="0" err="1" smtClean="0">
                <a:latin typeface="Georgia" pitchFamily="18" charset="0"/>
              </a:rPr>
              <a:t>escribe</a:t>
            </a:r>
            <a:r>
              <a:rPr lang="en-US" sz="3200" b="1" i="1" dirty="0" smtClean="0">
                <a:latin typeface="Georgia" pitchFamily="18" charset="0"/>
              </a:rPr>
              <a:t> </a:t>
            </a:r>
            <a:r>
              <a:rPr lang="en-US" sz="3200" b="1" i="1" dirty="0" err="1" smtClean="0">
                <a:latin typeface="Georgia" pitchFamily="18" charset="0"/>
              </a:rPr>
              <a:t>que</a:t>
            </a:r>
            <a:r>
              <a:rPr lang="en-US" sz="3200" b="1" i="1" dirty="0" smtClean="0">
                <a:latin typeface="Georgia" pitchFamily="18" charset="0"/>
              </a:rPr>
              <a:t>: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800" b="1" i="1" dirty="0" smtClean="0">
                <a:latin typeface="Georgia" pitchFamily="18" charset="0"/>
              </a:rPr>
              <a:t>“[…] </a:t>
            </a:r>
            <a:r>
              <a:rPr lang="en-US" sz="2800" b="1" i="1" dirty="0" err="1" smtClean="0">
                <a:latin typeface="Georgia" pitchFamily="18" charset="0"/>
              </a:rPr>
              <a:t>Así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como</a:t>
            </a:r>
            <a:r>
              <a:rPr lang="en-US" sz="2800" b="1" i="1" dirty="0" smtClean="0">
                <a:latin typeface="Georgia" pitchFamily="18" charset="0"/>
              </a:rPr>
              <a:t> los padres no </a:t>
            </a:r>
            <a:r>
              <a:rPr lang="en-US" sz="2800" b="1" i="1" dirty="0" err="1" smtClean="0">
                <a:latin typeface="Georgia" pitchFamily="18" charset="0"/>
              </a:rPr>
              <a:t>abandonan</a:t>
            </a:r>
            <a:r>
              <a:rPr lang="en-US" sz="2800" b="1" i="1" dirty="0" smtClean="0">
                <a:latin typeface="Georgia" pitchFamily="18" charset="0"/>
              </a:rPr>
              <a:t> a un </a:t>
            </a:r>
            <a:r>
              <a:rPr lang="en-US" sz="2800" b="1" i="1" dirty="0" err="1" smtClean="0">
                <a:latin typeface="Georgia" pitchFamily="18" charset="0"/>
              </a:rPr>
              <a:t>bebé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después</a:t>
            </a:r>
            <a:r>
              <a:rPr lang="en-US" sz="2800" b="1" i="1" dirty="0" smtClean="0">
                <a:latin typeface="Georgia" pitchFamily="18" charset="0"/>
              </a:rPr>
              <a:t> del </a:t>
            </a:r>
            <a:r>
              <a:rPr lang="en-US" sz="2800" b="1" i="1" dirty="0" err="1" smtClean="0">
                <a:latin typeface="Georgia" pitchFamily="18" charset="0"/>
              </a:rPr>
              <a:t>nacimiento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sino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que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crían</a:t>
            </a:r>
            <a:r>
              <a:rPr lang="en-US" sz="2800" b="1" i="1" dirty="0" smtClean="0">
                <a:latin typeface="Georgia" pitchFamily="18" charset="0"/>
              </a:rPr>
              <a:t> y </a:t>
            </a:r>
            <a:r>
              <a:rPr lang="en-US" sz="2800" b="1" i="1" dirty="0" err="1" smtClean="0">
                <a:latin typeface="Georgia" pitchFamily="18" charset="0"/>
              </a:rPr>
              <a:t>protegen</a:t>
            </a:r>
            <a:r>
              <a:rPr lang="en-US" sz="2800" b="1" i="1" dirty="0" smtClean="0">
                <a:latin typeface="Georgia" pitchFamily="18" charset="0"/>
              </a:rPr>
              <a:t> a la </a:t>
            </a:r>
            <a:r>
              <a:rPr lang="en-US" sz="2800" b="1" i="1" dirty="0" err="1" smtClean="0">
                <a:latin typeface="Georgia" pitchFamily="18" charset="0"/>
              </a:rPr>
              <a:t>criatura</a:t>
            </a:r>
            <a:r>
              <a:rPr lang="en-US" sz="2800" b="1" i="1" dirty="0" smtClean="0">
                <a:latin typeface="Georgia" pitchFamily="18" charset="0"/>
              </a:rPr>
              <a:t>, la </a:t>
            </a:r>
            <a:r>
              <a:rPr lang="en-US" sz="2800" b="1" i="1" dirty="0" err="1" smtClean="0">
                <a:latin typeface="Georgia" pitchFamily="18" charset="0"/>
              </a:rPr>
              <a:t>iglesia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debe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aceptar</a:t>
            </a:r>
            <a:r>
              <a:rPr lang="en-US" sz="2800" b="1" i="1" dirty="0" smtClean="0">
                <a:latin typeface="Georgia" pitchFamily="18" charset="0"/>
              </a:rPr>
              <a:t> la </a:t>
            </a:r>
            <a:r>
              <a:rPr lang="en-US" sz="2800" b="1" i="1" dirty="0" err="1" smtClean="0">
                <a:latin typeface="Georgia" pitchFamily="18" charset="0"/>
              </a:rPr>
              <a:t>responsabilidad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por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quienes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nacen</a:t>
            </a:r>
            <a:r>
              <a:rPr lang="en-US" sz="2800" b="1" i="1" dirty="0" smtClean="0">
                <a:latin typeface="Georgia" pitchFamily="18" charset="0"/>
              </a:rPr>
              <a:t> en la familia de Dios”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800" i="1" dirty="0" err="1" smtClean="0">
                <a:latin typeface="Garamond" pitchFamily="2" charset="0"/>
              </a:rPr>
              <a:t>Estrategia</a:t>
            </a:r>
            <a:r>
              <a:rPr lang="en-US" sz="2800" i="1" dirty="0" smtClean="0">
                <a:latin typeface="Garamond" pitchFamily="2" charset="0"/>
              </a:rPr>
              <a:t> </a:t>
            </a:r>
            <a:r>
              <a:rPr lang="en-US" sz="2800" i="1" dirty="0" err="1" smtClean="0">
                <a:latin typeface="Garamond" pitchFamily="2" charset="0"/>
              </a:rPr>
              <a:t>para</a:t>
            </a:r>
            <a:r>
              <a:rPr lang="en-US" sz="2800" i="1" dirty="0" smtClean="0">
                <a:latin typeface="Garamond" pitchFamily="2" charset="0"/>
              </a:rPr>
              <a:t> </a:t>
            </a:r>
            <a:r>
              <a:rPr lang="en-US" sz="2800" i="1" dirty="0" err="1" smtClean="0">
                <a:latin typeface="Garamond" pitchFamily="2" charset="0"/>
              </a:rPr>
              <a:t>retenerlos</a:t>
            </a:r>
            <a:r>
              <a:rPr lang="en-US" sz="2800" i="1" dirty="0" smtClean="0">
                <a:latin typeface="Garamond" pitchFamily="2" charset="0"/>
              </a:rPr>
              <a:t> </a:t>
            </a:r>
            <a:r>
              <a:rPr lang="en-US" sz="2800" i="1" dirty="0" err="1" smtClean="0">
                <a:latin typeface="Garamond" pitchFamily="2" charset="0"/>
              </a:rPr>
              <a:t>si</a:t>
            </a:r>
            <a:r>
              <a:rPr lang="en-US" sz="2800" i="1" dirty="0" smtClean="0">
                <a:latin typeface="Garamond" pitchFamily="2" charset="0"/>
              </a:rPr>
              <a:t> le </a:t>
            </a:r>
            <a:r>
              <a:rPr lang="en-US" sz="2800" i="1" dirty="0" err="1" smtClean="0">
                <a:latin typeface="Garamond" pitchFamily="2" charset="0"/>
              </a:rPr>
              <a:t>interesa</a:t>
            </a:r>
            <a:r>
              <a:rPr lang="en-US" sz="2800" i="1" dirty="0" smtClean="0">
                <a:latin typeface="Garamond" pitchFamily="2" charset="0"/>
              </a:rPr>
              <a:t>, p. 32.</a:t>
            </a:r>
            <a:endParaRPr lang="es-ES" sz="3200" b="1" i="1" dirty="0">
              <a:latin typeface="Georgia" pitchFamily="18" charset="0"/>
            </a:endParaRPr>
          </a:p>
        </p:txBody>
      </p:sp>
      <p:grpSp>
        <p:nvGrpSpPr>
          <p:cNvPr id="22" name="2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5" name="24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4" name="33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5" name="34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 </a:t>
            </a:r>
            <a:r>
              <a:rPr lang="en-US" dirty="0" err="1" smtClean="0"/>
              <a:t>Retención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4876800" y="1905000"/>
            <a:ext cx="3581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Tan pronto como sean bautizados, procure que inicien un curso post-bautismal</a:t>
            </a:r>
            <a:endParaRPr lang="es-ES" sz="32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24 Imagen" descr="parej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0" y="1524000"/>
            <a:ext cx="3491475" cy="40973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22" name="2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4" name="23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7" name="26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6" name="35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9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 </a:t>
            </a:r>
            <a:r>
              <a:rPr lang="en-US" dirty="0" err="1" smtClean="0"/>
              <a:t>Retención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1066800" y="1524000"/>
            <a:ext cx="739140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3200" b="1" i="1" dirty="0" smtClean="0">
                <a:latin typeface="Georgia" pitchFamily="18" charset="0"/>
              </a:rPr>
              <a:t>Elena de White </a:t>
            </a:r>
            <a:r>
              <a:rPr lang="en-US" sz="3200" b="1" i="1" dirty="0" err="1" smtClean="0">
                <a:latin typeface="Georgia" pitchFamily="18" charset="0"/>
              </a:rPr>
              <a:t>aconseja</a:t>
            </a:r>
            <a:r>
              <a:rPr lang="en-US" sz="3200" b="1" i="1" dirty="0" smtClean="0">
                <a:latin typeface="Georgia" pitchFamily="18" charset="0"/>
              </a:rPr>
              <a:t> </a:t>
            </a:r>
            <a:r>
              <a:rPr lang="en-US" sz="3200" b="1" i="1" dirty="0" err="1" smtClean="0">
                <a:latin typeface="Georgia" pitchFamily="18" charset="0"/>
              </a:rPr>
              <a:t>que</a:t>
            </a:r>
            <a:r>
              <a:rPr lang="en-US" sz="3200" b="1" i="1" dirty="0" smtClean="0">
                <a:latin typeface="Georgia" pitchFamily="18" charset="0"/>
              </a:rPr>
              <a:t>: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800" b="1" i="1" dirty="0" smtClean="0">
                <a:latin typeface="Georgia" pitchFamily="18" charset="0"/>
              </a:rPr>
              <a:t>“[…] los </a:t>
            </a:r>
            <a:r>
              <a:rPr lang="en-US" sz="2800" b="1" i="1" dirty="0" err="1" smtClean="0">
                <a:latin typeface="Georgia" pitchFamily="18" charset="0"/>
              </a:rPr>
              <a:t>nuevos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conversos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necesitan</a:t>
            </a:r>
            <a:r>
              <a:rPr lang="en-US" sz="2800" b="1" i="1" dirty="0" smtClean="0">
                <a:latin typeface="Georgia" pitchFamily="18" charset="0"/>
              </a:rPr>
              <a:t> ser </a:t>
            </a:r>
            <a:r>
              <a:rPr lang="en-US" sz="2800" b="1" i="1" dirty="0" err="1" smtClean="0">
                <a:latin typeface="Georgia" pitchFamily="18" charset="0"/>
              </a:rPr>
              <a:t>instruidos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por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fieles</a:t>
            </a:r>
            <a:r>
              <a:rPr lang="en-US" sz="2800" b="1" i="1" dirty="0" smtClean="0">
                <a:latin typeface="Georgia" pitchFamily="18" charset="0"/>
              </a:rPr>
              <a:t> maestros de la Palabra de Dios, </a:t>
            </a:r>
            <a:r>
              <a:rPr lang="en-US" sz="2800" b="1" i="1" dirty="0" err="1" smtClean="0">
                <a:latin typeface="Georgia" pitchFamily="18" charset="0"/>
              </a:rPr>
              <a:t>para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que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aumenten</a:t>
            </a:r>
            <a:r>
              <a:rPr lang="en-US" sz="2800" b="1" i="1" dirty="0" smtClean="0">
                <a:latin typeface="Georgia" pitchFamily="18" charset="0"/>
              </a:rPr>
              <a:t> en </a:t>
            </a:r>
            <a:r>
              <a:rPr lang="en-US" sz="2800" b="1" i="1" dirty="0" err="1" smtClean="0">
                <a:latin typeface="Georgia" pitchFamily="18" charset="0"/>
              </a:rPr>
              <a:t>conocimiento</a:t>
            </a:r>
            <a:r>
              <a:rPr lang="en-US" sz="2800" b="1" i="1" dirty="0" smtClean="0">
                <a:latin typeface="Georgia" pitchFamily="18" charset="0"/>
              </a:rPr>
              <a:t> y en </a:t>
            </a:r>
            <a:r>
              <a:rPr lang="en-US" sz="2800" b="1" i="1" dirty="0" err="1" smtClean="0">
                <a:latin typeface="Georgia" pitchFamily="18" charset="0"/>
              </a:rPr>
              <a:t>amor</a:t>
            </a:r>
            <a:r>
              <a:rPr lang="en-US" sz="2800" b="1" i="1" dirty="0" smtClean="0">
                <a:latin typeface="Georgia" pitchFamily="18" charset="0"/>
              </a:rPr>
              <a:t> a la </a:t>
            </a:r>
            <a:r>
              <a:rPr lang="en-US" sz="2800" b="1" i="1" dirty="0" err="1" smtClean="0">
                <a:latin typeface="Georgia" pitchFamily="18" charset="0"/>
              </a:rPr>
              <a:t>verdad</a:t>
            </a:r>
            <a:r>
              <a:rPr lang="en-US" sz="2800" b="1" i="1" dirty="0" smtClean="0">
                <a:latin typeface="Georgia" pitchFamily="18" charset="0"/>
              </a:rPr>
              <a:t>, y </a:t>
            </a:r>
            <a:r>
              <a:rPr lang="en-US" sz="2800" b="1" i="1" dirty="0" err="1" smtClean="0">
                <a:latin typeface="Georgia" pitchFamily="18" charset="0"/>
              </a:rPr>
              <a:t>crezcan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hasta</a:t>
            </a:r>
            <a:r>
              <a:rPr lang="en-US" sz="2800" b="1" i="1" dirty="0" smtClean="0">
                <a:latin typeface="Georgia" pitchFamily="18" charset="0"/>
              </a:rPr>
              <a:t> la </a:t>
            </a:r>
            <a:r>
              <a:rPr lang="en-US" sz="2800" b="1" i="1" dirty="0" err="1" smtClean="0">
                <a:latin typeface="Georgia" pitchFamily="18" charset="0"/>
              </a:rPr>
              <a:t>plena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estatura</a:t>
            </a:r>
            <a:r>
              <a:rPr lang="en-US" sz="2800" b="1" i="1" dirty="0" smtClean="0">
                <a:latin typeface="Georgia" pitchFamily="18" charset="0"/>
              </a:rPr>
              <a:t> de hombres y </a:t>
            </a:r>
            <a:r>
              <a:rPr lang="en-US" sz="2800" b="1" i="1" dirty="0" err="1" smtClean="0">
                <a:latin typeface="Georgia" pitchFamily="18" charset="0"/>
              </a:rPr>
              <a:t>mujeres</a:t>
            </a:r>
            <a:r>
              <a:rPr lang="en-US" sz="2800" b="1" i="1" dirty="0" smtClean="0">
                <a:latin typeface="Georgia" pitchFamily="18" charset="0"/>
              </a:rPr>
              <a:t> en Cristo </a:t>
            </a:r>
            <a:r>
              <a:rPr lang="en-US" sz="2800" b="1" i="1" dirty="0" err="1" smtClean="0">
                <a:latin typeface="Georgia" pitchFamily="18" charset="0"/>
              </a:rPr>
              <a:t>Jesús</a:t>
            </a:r>
            <a:r>
              <a:rPr lang="en-US" sz="2800" b="1" i="1" dirty="0" smtClean="0">
                <a:latin typeface="Georgia" pitchFamily="18" charset="0"/>
              </a:rPr>
              <a:t>”.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800" i="1" dirty="0" smtClean="0">
                <a:latin typeface="Garamond" pitchFamily="2" charset="0"/>
              </a:rPr>
              <a:t>El </a:t>
            </a:r>
            <a:r>
              <a:rPr lang="en-US" sz="2800" i="1" dirty="0" err="1" smtClean="0">
                <a:latin typeface="Garamond" pitchFamily="2" charset="0"/>
              </a:rPr>
              <a:t>evangelismo</a:t>
            </a:r>
            <a:r>
              <a:rPr lang="en-US" sz="2800" i="1" dirty="0" smtClean="0">
                <a:latin typeface="Garamond" pitchFamily="2" charset="0"/>
              </a:rPr>
              <a:t>, p. 248.</a:t>
            </a:r>
            <a:endParaRPr lang="es-ES" sz="3200" b="1" i="1" dirty="0">
              <a:latin typeface="Georgia" pitchFamily="18" charset="0"/>
            </a:endParaRPr>
          </a:p>
        </p:txBody>
      </p:sp>
      <p:grpSp>
        <p:nvGrpSpPr>
          <p:cNvPr id="24" name="23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7" name="26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4" name="33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5" name="34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 </a:t>
            </a:r>
            <a:r>
              <a:rPr lang="en-US" dirty="0" err="1" smtClean="0"/>
              <a:t>Retención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7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990600" y="1524000"/>
            <a:ext cx="7543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Además de la reunión normal del G.P.</a:t>
            </a:r>
            <a:endParaRPr lang="es-ES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990600" y="4038600"/>
            <a:ext cx="7924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600" b="1" i="1" dirty="0" smtClean="0">
                <a:latin typeface="Georgia" pitchFamily="18" charset="0"/>
              </a:rPr>
              <a:t>establezca una segunda reunión de discipulado</a:t>
            </a:r>
            <a:endParaRPr lang="es-ES" sz="3600" b="1" i="1" dirty="0">
              <a:latin typeface="Georgia" pitchFamily="18" charset="0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2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5" name="24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7" name="26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6" name="35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9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8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295400" y="2438400"/>
            <a:ext cx="7543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4000" b="1" i="1" dirty="0" smtClean="0">
                <a:latin typeface="Georgia" pitchFamily="18" charset="0"/>
              </a:rPr>
              <a:t>Vele porque los miembros de su G.P. asistan a los cultos regulares</a:t>
            </a:r>
            <a:endParaRPr lang="es-ES" sz="4000" b="1" i="1" dirty="0">
              <a:latin typeface="Georgia" pitchFamily="18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2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5" name="24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4" name="33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5" name="34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8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1066800" y="1524000"/>
            <a:ext cx="739140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400" b="1" i="1" dirty="0" err="1" smtClean="0">
                <a:latin typeface="Georgia" pitchFamily="18" charset="0"/>
              </a:rPr>
              <a:t>Comentando</a:t>
            </a:r>
            <a:r>
              <a:rPr lang="en-US" sz="2400" b="1" i="1" dirty="0" smtClean="0">
                <a:latin typeface="Georgia" pitchFamily="18" charset="0"/>
              </a:rPr>
              <a:t> al </a:t>
            </a:r>
            <a:r>
              <a:rPr lang="en-US" sz="2400" b="1" i="1" dirty="0" err="1" smtClean="0">
                <a:latin typeface="Georgia" pitchFamily="18" charset="0"/>
              </a:rPr>
              <a:t>respecto</a:t>
            </a:r>
            <a:r>
              <a:rPr lang="en-US" sz="2400" b="1" i="1" dirty="0" smtClean="0">
                <a:latin typeface="Georgia" pitchFamily="18" charset="0"/>
              </a:rPr>
              <a:t> James Cress, </a:t>
            </a:r>
            <a:r>
              <a:rPr lang="en-US" sz="2400" b="1" i="1" dirty="0" err="1" smtClean="0">
                <a:latin typeface="Georgia" pitchFamily="18" charset="0"/>
              </a:rPr>
              <a:t>escribe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que</a:t>
            </a:r>
            <a:r>
              <a:rPr lang="en-US" sz="2400" b="1" i="1" dirty="0" smtClean="0">
                <a:latin typeface="Georgia" pitchFamily="18" charset="0"/>
              </a:rPr>
              <a:t>: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000" b="1" i="1" dirty="0" smtClean="0">
                <a:latin typeface="Georgia" pitchFamily="18" charset="0"/>
              </a:rPr>
              <a:t>“[…] Sin embargo, </a:t>
            </a:r>
            <a:r>
              <a:rPr lang="en-US" sz="2000" b="1" i="1" dirty="0" err="1" smtClean="0">
                <a:latin typeface="Georgia" pitchFamily="18" charset="0"/>
              </a:rPr>
              <a:t>éste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es</a:t>
            </a:r>
            <a:r>
              <a:rPr lang="en-US" sz="2000" b="1" i="1" dirty="0" smtClean="0">
                <a:latin typeface="Georgia" pitchFamily="18" charset="0"/>
              </a:rPr>
              <a:t> un </a:t>
            </a:r>
            <a:r>
              <a:rPr lang="en-US" sz="2000" b="1" i="1" dirty="0" err="1" smtClean="0">
                <a:latin typeface="Georgia" pitchFamily="18" charset="0"/>
              </a:rPr>
              <a:t>asunto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importante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debido</a:t>
            </a:r>
            <a:r>
              <a:rPr lang="en-US" sz="2000" b="1" i="1" dirty="0" smtClean="0">
                <a:latin typeface="Georgia" pitchFamily="18" charset="0"/>
              </a:rPr>
              <a:t> a </a:t>
            </a:r>
            <a:r>
              <a:rPr lang="en-US" sz="2000" b="1" i="1" dirty="0" err="1" smtClean="0">
                <a:latin typeface="Georgia" pitchFamily="18" charset="0"/>
              </a:rPr>
              <a:t>que</a:t>
            </a:r>
            <a:r>
              <a:rPr lang="en-US" sz="2000" b="1" i="1" dirty="0" smtClean="0">
                <a:latin typeface="Georgia" pitchFamily="18" charset="0"/>
              </a:rPr>
              <a:t> la </a:t>
            </a:r>
            <a:r>
              <a:rPr lang="en-US" sz="2000" b="1" i="1" dirty="0" err="1" smtClean="0">
                <a:latin typeface="Georgia" pitchFamily="18" charset="0"/>
              </a:rPr>
              <a:t>asistencia</a:t>
            </a:r>
            <a:r>
              <a:rPr lang="en-US" sz="2000" b="1" i="1" dirty="0" smtClean="0">
                <a:latin typeface="Georgia" pitchFamily="18" charset="0"/>
              </a:rPr>
              <a:t> a </a:t>
            </a:r>
            <a:r>
              <a:rPr lang="en-US" sz="2000" b="1" i="1" dirty="0" err="1" smtClean="0">
                <a:latin typeface="Georgia" pitchFamily="18" charset="0"/>
              </a:rPr>
              <a:t>reuniones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espirituales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aumenta</a:t>
            </a:r>
            <a:r>
              <a:rPr lang="en-US" sz="2000" b="1" i="1" dirty="0" smtClean="0">
                <a:latin typeface="Georgia" pitchFamily="18" charset="0"/>
              </a:rPr>
              <a:t> la </a:t>
            </a:r>
            <a:r>
              <a:rPr lang="en-US" sz="2000" b="1" i="1" dirty="0" err="1" smtClean="0">
                <a:latin typeface="Georgia" pitchFamily="18" charset="0"/>
              </a:rPr>
              <a:t>espiritualidad</a:t>
            </a:r>
            <a:r>
              <a:rPr lang="en-US" sz="2000" b="1" i="1" dirty="0" smtClean="0">
                <a:latin typeface="Georgia" pitchFamily="18" charset="0"/>
              </a:rPr>
              <a:t> y la </a:t>
            </a:r>
            <a:r>
              <a:rPr lang="en-US" sz="2000" b="1" i="1" dirty="0" err="1" smtClean="0">
                <a:latin typeface="Georgia" pitchFamily="18" charset="0"/>
              </a:rPr>
              <a:t>ausencia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destruye</a:t>
            </a:r>
            <a:r>
              <a:rPr lang="en-US" sz="2000" b="1" i="1" dirty="0" smtClean="0">
                <a:latin typeface="Georgia" pitchFamily="18" charset="0"/>
              </a:rPr>
              <a:t> la </a:t>
            </a:r>
            <a:r>
              <a:rPr lang="en-US" sz="2000" b="1" i="1" dirty="0" err="1" smtClean="0">
                <a:latin typeface="Georgia" pitchFamily="18" charset="0"/>
              </a:rPr>
              <a:t>espiritualidad</a:t>
            </a:r>
            <a:r>
              <a:rPr lang="en-US" sz="2000" b="1" i="1" dirty="0" smtClean="0">
                <a:latin typeface="Georgia" pitchFamily="18" charset="0"/>
              </a:rPr>
              <a:t>. </a:t>
            </a:r>
            <a:r>
              <a:rPr lang="en-US" sz="2000" b="1" i="1" dirty="0" err="1" smtClean="0">
                <a:latin typeface="Georgia" pitchFamily="18" charset="0"/>
              </a:rPr>
              <a:t>Fue</a:t>
            </a:r>
            <a:r>
              <a:rPr lang="en-US" sz="2000" b="1" i="1" dirty="0" smtClean="0">
                <a:latin typeface="Georgia" pitchFamily="18" charset="0"/>
              </a:rPr>
              <a:t> un </a:t>
            </a:r>
            <a:r>
              <a:rPr lang="en-US" sz="2000" b="1" i="1" dirty="0" err="1" smtClean="0">
                <a:latin typeface="Georgia" pitchFamily="18" charset="0"/>
              </a:rPr>
              <a:t>gran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beneficio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para</a:t>
            </a:r>
            <a:r>
              <a:rPr lang="en-US" sz="2000" b="1" i="1" dirty="0" smtClean="0">
                <a:latin typeface="Georgia" pitchFamily="18" charset="0"/>
              </a:rPr>
              <a:t> la </a:t>
            </a:r>
            <a:r>
              <a:rPr lang="en-US" sz="2000" b="1" i="1" dirty="0" err="1" smtClean="0">
                <a:latin typeface="Georgia" pitchFamily="18" charset="0"/>
              </a:rPr>
              <a:t>iglesia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embrionaría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tener</a:t>
            </a:r>
            <a:r>
              <a:rPr lang="en-US" sz="2000" b="1" i="1" dirty="0" smtClean="0">
                <a:latin typeface="Georgia" pitchFamily="18" charset="0"/>
              </a:rPr>
              <a:t> a </a:t>
            </a:r>
            <a:r>
              <a:rPr lang="en-US" sz="2000" b="1" i="1" dirty="0" err="1" smtClean="0">
                <a:latin typeface="Georgia" pitchFamily="18" charset="0"/>
              </a:rPr>
              <a:t>sus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conversos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perseverando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firmemente</a:t>
            </a:r>
            <a:r>
              <a:rPr lang="en-US" sz="2000" b="1" i="1" dirty="0" smtClean="0">
                <a:latin typeface="Georgia" pitchFamily="18" charset="0"/>
              </a:rPr>
              <a:t> en la </a:t>
            </a:r>
            <a:r>
              <a:rPr lang="en-US" sz="2000" b="1" i="1" dirty="0" err="1" smtClean="0">
                <a:latin typeface="Georgia" pitchFamily="18" charset="0"/>
              </a:rPr>
              <a:t>doctrina</a:t>
            </a:r>
            <a:r>
              <a:rPr lang="en-US" sz="2000" b="1" i="1" dirty="0" smtClean="0">
                <a:latin typeface="Georgia" pitchFamily="18" charset="0"/>
              </a:rPr>
              <a:t> de los </a:t>
            </a:r>
            <a:r>
              <a:rPr lang="en-US" sz="2000" b="1" i="1" dirty="0" err="1" smtClean="0">
                <a:latin typeface="Georgia" pitchFamily="18" charset="0"/>
              </a:rPr>
              <a:t>apóstoles</a:t>
            </a:r>
            <a:r>
              <a:rPr lang="en-US" sz="2000" b="1" i="1" dirty="0" smtClean="0">
                <a:latin typeface="Georgia" pitchFamily="18" charset="0"/>
              </a:rPr>
              <a:t> y en la </a:t>
            </a:r>
            <a:r>
              <a:rPr lang="en-US" sz="2000" b="1" i="1" dirty="0" err="1" smtClean="0">
                <a:latin typeface="Georgia" pitchFamily="18" charset="0"/>
              </a:rPr>
              <a:t>asistencia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diaria</a:t>
            </a:r>
            <a:r>
              <a:rPr lang="en-US" sz="2000" b="1" i="1" dirty="0" smtClean="0">
                <a:latin typeface="Georgia" pitchFamily="18" charset="0"/>
              </a:rPr>
              <a:t> a </a:t>
            </a:r>
            <a:r>
              <a:rPr lang="en-US" sz="2000" b="1" i="1" dirty="0" err="1" smtClean="0">
                <a:latin typeface="Georgia" pitchFamily="18" charset="0"/>
              </a:rPr>
              <a:t>las</a:t>
            </a:r>
            <a:r>
              <a:rPr lang="en-US" sz="2000" b="1" i="1" dirty="0" smtClean="0">
                <a:latin typeface="Georgia" pitchFamily="18" charset="0"/>
              </a:rPr>
              <a:t> </a:t>
            </a:r>
            <a:r>
              <a:rPr lang="en-US" sz="2000" b="1" i="1" dirty="0" err="1" smtClean="0">
                <a:latin typeface="Georgia" pitchFamily="18" charset="0"/>
              </a:rPr>
              <a:t>reuniones</a:t>
            </a:r>
            <a:r>
              <a:rPr lang="en-US" sz="2000" b="1" i="1" dirty="0" smtClean="0">
                <a:latin typeface="Georgia" pitchFamily="18" charset="0"/>
              </a:rPr>
              <a:t> en el </a:t>
            </a:r>
            <a:r>
              <a:rPr lang="en-US" sz="2000" b="1" i="1" dirty="0" err="1" smtClean="0">
                <a:latin typeface="Georgia" pitchFamily="18" charset="0"/>
              </a:rPr>
              <a:t>templo</a:t>
            </a:r>
            <a:r>
              <a:rPr lang="en-US" sz="2000" b="1" i="1" dirty="0" smtClean="0">
                <a:latin typeface="Georgia" pitchFamily="18" charset="0"/>
              </a:rPr>
              <a:t>”.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000" i="1" dirty="0" err="1" smtClean="0">
                <a:latin typeface="Garamond" pitchFamily="2" charset="0"/>
              </a:rPr>
              <a:t>Estrategia</a:t>
            </a:r>
            <a:r>
              <a:rPr lang="en-US" sz="2000" i="1" dirty="0" smtClean="0">
                <a:latin typeface="Garamond" pitchFamily="2" charset="0"/>
              </a:rPr>
              <a:t> </a:t>
            </a:r>
            <a:r>
              <a:rPr lang="en-US" sz="2000" i="1" dirty="0" err="1" smtClean="0">
                <a:latin typeface="Garamond" pitchFamily="2" charset="0"/>
              </a:rPr>
              <a:t>para</a:t>
            </a:r>
            <a:r>
              <a:rPr lang="en-US" sz="2000" i="1" dirty="0" smtClean="0">
                <a:latin typeface="Garamond" pitchFamily="2" charset="0"/>
              </a:rPr>
              <a:t> </a:t>
            </a:r>
            <a:r>
              <a:rPr lang="en-US" sz="2000" i="1" dirty="0" err="1" smtClean="0">
                <a:latin typeface="Garamond" pitchFamily="2" charset="0"/>
              </a:rPr>
              <a:t>retenerlos</a:t>
            </a:r>
            <a:r>
              <a:rPr lang="en-US" sz="2000" i="1" dirty="0" smtClean="0">
                <a:latin typeface="Garamond" pitchFamily="2" charset="0"/>
              </a:rPr>
              <a:t> </a:t>
            </a:r>
            <a:r>
              <a:rPr lang="en-US" sz="2000" i="1" dirty="0" err="1" smtClean="0">
                <a:latin typeface="Garamond" pitchFamily="2" charset="0"/>
              </a:rPr>
              <a:t>si</a:t>
            </a:r>
            <a:r>
              <a:rPr lang="en-US" sz="2000" i="1" dirty="0" smtClean="0">
                <a:latin typeface="Garamond" pitchFamily="2" charset="0"/>
              </a:rPr>
              <a:t> le </a:t>
            </a:r>
            <a:r>
              <a:rPr lang="en-US" sz="2000" i="1" dirty="0" err="1" smtClean="0">
                <a:latin typeface="Garamond" pitchFamily="2" charset="0"/>
              </a:rPr>
              <a:t>interesa</a:t>
            </a:r>
            <a:r>
              <a:rPr lang="en-US" sz="2000" i="1" dirty="0" smtClean="0">
                <a:latin typeface="Garamond" pitchFamily="2" charset="0"/>
              </a:rPr>
              <a:t>, p. 47,48.</a:t>
            </a:r>
            <a:endParaRPr lang="es-ES" sz="2400" b="1" i="1" dirty="0">
              <a:latin typeface="Georgia" pitchFamily="18" charset="0"/>
            </a:endParaRPr>
          </a:p>
        </p:txBody>
      </p:sp>
      <p:grpSp>
        <p:nvGrpSpPr>
          <p:cNvPr id="22" name="2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5" name="24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4" name="33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5" name="34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9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981200" y="1828800"/>
            <a:ext cx="62484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000" b="1" i="1" dirty="0" smtClean="0">
                <a:latin typeface="Georgia" pitchFamily="18" charset="0"/>
              </a:rPr>
              <a:t>Procure que todos sus miembros tengan y estudien la Lección de Escuela Sabática</a:t>
            </a:r>
            <a:endParaRPr lang="es-ES" sz="4000" b="1" i="1" dirty="0" smtClean="0">
              <a:latin typeface="Georgia" pitchFamily="18" charset="0"/>
            </a:endParaRPr>
          </a:p>
          <a:p>
            <a:endParaRPr lang="es-ES" sz="4000" b="1" i="1" dirty="0">
              <a:latin typeface="Georgia" pitchFamily="18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3" name="22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5" name="24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4" name="33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5" name="34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09" y="2419052"/>
            <a:ext cx="2172133" cy="2000548"/>
            <a:chOff x="1610720" y="1050249"/>
            <a:chExt cx="1597112" cy="2095781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20" y="1050249"/>
              <a:ext cx="1597112" cy="20957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10</a:t>
              </a:r>
              <a:endParaRPr lang="en-US" sz="1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2362200" y="1859101"/>
            <a:ext cx="57912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000" b="1" i="1" dirty="0" smtClean="0">
                <a:latin typeface="Georgia" pitchFamily="18" charset="0"/>
              </a:rPr>
              <a:t>No deje de involucrarlos y darles responsabilidad a todos en su G.P.</a:t>
            </a:r>
            <a:endParaRPr lang="es-ES" sz="4000" b="1" i="1" dirty="0" smtClean="0">
              <a:latin typeface="Georgia" pitchFamily="18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2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5" name="24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4" name="33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5" name="34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CERTIFICACIÓN DE LÍDERES</a:t>
            </a:r>
            <a:endParaRPr lang="en-US" sz="1600" dirty="0"/>
          </a:p>
        </p:txBody>
      </p:sp>
      <p:grpSp>
        <p:nvGrpSpPr>
          <p:cNvPr id="2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3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4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5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62600" y="609600"/>
            <a:ext cx="3505200" cy="1447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en-US" sz="40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PRÓXIMO SEMINARIO</a:t>
            </a:r>
            <a:endParaRPr lang="en-US" sz="40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2209800" y="3048000"/>
            <a:ext cx="6705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36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Nivel</a:t>
            </a:r>
            <a:r>
              <a:rPr lang="en-US" sz="36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4.</a:t>
            </a:r>
          </a:p>
        </p:txBody>
      </p:sp>
      <p:pic>
        <p:nvPicPr>
          <p:cNvPr id="52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838200"/>
            <a:ext cx="2209800" cy="2286000"/>
          </a:xfrm>
          <a:prstGeom prst="rect">
            <a:avLst/>
          </a:prstGeom>
          <a:noFill/>
        </p:spPr>
      </p:pic>
      <p:sp>
        <p:nvSpPr>
          <p:cNvPr id="50" name="Freeform 3"/>
          <p:cNvSpPr>
            <a:spLocks noEditPoints="1"/>
          </p:cNvSpPr>
          <p:nvPr/>
        </p:nvSpPr>
        <p:spPr bwMode="gray">
          <a:xfrm rot="11275379" flipV="1">
            <a:off x="1752600" y="1155032"/>
            <a:ext cx="3733800" cy="2502568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grpSp>
        <p:nvGrpSpPr>
          <p:cNvPr id="6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7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9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0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1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3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pic>
        <p:nvPicPr>
          <p:cNvPr id="53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3" cstate="print"/>
          <a:srcRect t="52899"/>
          <a:stretch>
            <a:fillRect/>
          </a:stretch>
        </p:blipFill>
        <p:spPr bwMode="auto">
          <a:xfrm>
            <a:off x="2743200" y="2047469"/>
            <a:ext cx="2209800" cy="1076731"/>
          </a:xfrm>
          <a:prstGeom prst="rect">
            <a:avLst/>
          </a:prstGeom>
          <a:noFill/>
        </p:spPr>
      </p:pic>
      <p:sp>
        <p:nvSpPr>
          <p:cNvPr id="54" name="53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5029200"/>
            <a:ext cx="2819400" cy="685800"/>
          </a:xfrm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ladimir Script" pitchFamily="66" charset="0"/>
              </a:rPr>
              <a:t>Seminario 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ladimir Script" pitchFamily="66" charset="0"/>
            </a:endParaRPr>
          </a:p>
        </p:txBody>
      </p: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52600"/>
            <a:ext cx="1447800" cy="68580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gray">
          <a:xfrm>
            <a:off x="304800" y="-533400"/>
            <a:ext cx="872010" cy="26468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/>
            <a:r>
              <a:rPr lang="en-US" sz="16600" b="1" spc="50" dirty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roadway" pitchFamily="82" charset="0"/>
              </a:rPr>
              <a:t>3</a:t>
            </a:r>
            <a:endParaRPr lang="en-US" sz="16600" b="1" spc="50" dirty="0">
              <a:ln w="11430"/>
              <a:solidFill>
                <a:srgbClr val="FF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 bwMode="white">
          <a:xfrm>
            <a:off x="457200" y="4244975"/>
            <a:ext cx="80772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CÓMO ESTABLECER UN PROGRAMA DE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RETENCIÓN EN EL G.P.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0" name="19 Grupo"/>
          <p:cNvGrpSpPr/>
          <p:nvPr/>
        </p:nvGrpSpPr>
        <p:grpSpPr>
          <a:xfrm>
            <a:off x="6096000" y="4337209"/>
            <a:ext cx="1253010" cy="2215991"/>
            <a:chOff x="6096000" y="4337209"/>
            <a:chExt cx="1253010" cy="2215991"/>
          </a:xfrm>
        </p:grpSpPr>
        <p:grpSp>
          <p:nvGrpSpPr>
            <p:cNvPr id="13" name="Group 3"/>
            <p:cNvGrpSpPr>
              <a:grpSpLocks/>
            </p:cNvGrpSpPr>
            <p:nvPr/>
          </p:nvGrpSpPr>
          <p:grpSpPr bwMode="auto">
            <a:xfrm>
              <a:off x="6240201" y="5306954"/>
              <a:ext cx="1036350" cy="634937"/>
              <a:chOff x="1110" y="2656"/>
              <a:chExt cx="1549" cy="1351"/>
            </a:xfrm>
          </p:grpSpPr>
          <p:sp>
            <p:nvSpPr>
              <p:cNvPr id="15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6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7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4" name="Text Box 13"/>
            <p:cNvSpPr txBox="1">
              <a:spLocks noChangeArrowheads="1"/>
            </p:cNvSpPr>
            <p:nvPr/>
          </p:nvSpPr>
          <p:spPr bwMode="gray">
            <a:xfrm>
              <a:off x="6096000" y="4337209"/>
              <a:ext cx="1253010" cy="22159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sp>
        <p:nvSpPr>
          <p:cNvPr id="50" name="Freeform 3"/>
          <p:cNvSpPr>
            <a:spLocks noEditPoints="1"/>
          </p:cNvSpPr>
          <p:nvPr/>
        </p:nvSpPr>
        <p:spPr bwMode="gray">
          <a:xfrm rot="10800000" flipV="1">
            <a:off x="2286000" y="381001"/>
            <a:ext cx="5257800" cy="3124199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sp>
        <p:nvSpPr>
          <p:cNvPr id="18" name="17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Picture 2" descr="C:\Users\Ney Devis\Pictures\Logo G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28600"/>
            <a:ext cx="2497183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11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9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10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 </a:t>
            </a:r>
            <a:r>
              <a:rPr lang="en-US" dirty="0" err="1" smtClean="0"/>
              <a:t>Retención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1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-110010" y="2209800"/>
            <a:ext cx="1557810" cy="2215991"/>
            <a:chOff x="1610719" y="831037"/>
            <a:chExt cx="1145416" cy="2321479"/>
          </a:xfrm>
        </p:grpSpPr>
        <p:grpSp>
          <p:nvGrpSpPr>
            <p:cNvPr id="16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1145416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828800" y="1371600"/>
            <a:ext cx="5410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4400" b="1" i="1" dirty="0" smtClean="0">
                <a:latin typeface="Georgia" pitchFamily="18" charset="0"/>
              </a:rPr>
              <a:t>No permita que su GP sea muy grande…Divídala</a:t>
            </a:r>
            <a:endParaRPr lang="es-ES" sz="4400" b="1" i="1" dirty="0">
              <a:latin typeface="Georgia" pitchFamily="18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048000" y="4267200"/>
            <a:ext cx="5410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3600" b="1" dirty="0" smtClean="0">
                <a:latin typeface="Garamond Premr Pro" pitchFamily="18" charset="0"/>
              </a:rPr>
              <a:t>Mientras mas pequeña sea, mejor podrá cuidar de ella</a:t>
            </a:r>
            <a:endParaRPr lang="es-ES" sz="3600" b="1" dirty="0">
              <a:latin typeface="Garamond Premr Pro" pitchFamily="18" charset="0"/>
            </a:endParaRPr>
          </a:p>
        </p:txBody>
      </p:sp>
      <p:sp>
        <p:nvSpPr>
          <p:cNvPr id="2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 </a:t>
            </a:r>
            <a:r>
              <a:rPr lang="en-US" dirty="0" err="1" smtClean="0"/>
              <a:t>Retención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2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295400" y="1676400"/>
            <a:ext cx="6324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Establezca un sistema de control con el nombre y apellidos de cada miembro del G.P.</a:t>
            </a:r>
            <a:endParaRPr lang="es-ES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2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5" name="24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4" name="33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5" name="34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 </a:t>
            </a:r>
            <a:r>
              <a:rPr lang="en-US" dirty="0" err="1" smtClean="0"/>
              <a:t>Retención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2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1066800" y="1219200"/>
            <a:ext cx="7391400" cy="46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b="1" i="1" dirty="0" err="1" smtClean="0">
                <a:latin typeface="Georgia" pitchFamily="18" charset="0"/>
              </a:rPr>
              <a:t>Nótese</a:t>
            </a:r>
            <a:r>
              <a:rPr lang="en-US" sz="2800" b="1" i="1" dirty="0" smtClean="0">
                <a:latin typeface="Georgia" pitchFamily="18" charset="0"/>
              </a:rPr>
              <a:t> lo </a:t>
            </a:r>
            <a:r>
              <a:rPr lang="en-US" sz="2800" b="1" i="1" dirty="0" err="1" smtClean="0">
                <a:latin typeface="Georgia" pitchFamily="18" charset="0"/>
              </a:rPr>
              <a:t>que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comenta</a:t>
            </a:r>
            <a:r>
              <a:rPr lang="en-US" sz="2800" b="1" i="1" dirty="0" smtClean="0">
                <a:latin typeface="Georgia" pitchFamily="18" charset="0"/>
              </a:rPr>
              <a:t> J. </a:t>
            </a:r>
            <a:r>
              <a:rPr lang="en-US" sz="2800" b="1" i="1" dirty="0" err="1" smtClean="0">
                <a:latin typeface="Georgia" pitchFamily="18" charset="0"/>
              </a:rPr>
              <a:t>Comiskey</a:t>
            </a:r>
            <a:r>
              <a:rPr lang="en-US" sz="2800" b="1" i="1" dirty="0" smtClean="0">
                <a:latin typeface="Georgia" pitchFamily="18" charset="0"/>
              </a:rPr>
              <a:t>: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800" b="1" i="1" dirty="0" smtClean="0">
                <a:latin typeface="Georgia" pitchFamily="18" charset="0"/>
              </a:rPr>
              <a:t>“Las </a:t>
            </a:r>
            <a:r>
              <a:rPr lang="en-US" sz="2800" b="1" i="1" dirty="0" err="1" smtClean="0">
                <a:latin typeface="Georgia" pitchFamily="18" charset="0"/>
              </a:rPr>
              <a:t>iglesias</a:t>
            </a:r>
            <a:r>
              <a:rPr lang="en-US" sz="2800" b="1" i="1" dirty="0" smtClean="0">
                <a:latin typeface="Georgia" pitchFamily="18" charset="0"/>
              </a:rPr>
              <a:t> del </a:t>
            </a:r>
            <a:r>
              <a:rPr lang="en-US" sz="2800" b="1" i="1" dirty="0" err="1" smtClean="0">
                <a:latin typeface="Georgia" pitchFamily="18" charset="0"/>
              </a:rPr>
              <a:t>estudio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realizado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han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implementado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algunos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sistemas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para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que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las</a:t>
            </a:r>
            <a:r>
              <a:rPr lang="en-US" sz="2800" b="1" i="1" dirty="0" smtClean="0">
                <a:latin typeface="Georgia" pitchFamily="18" charset="0"/>
              </a:rPr>
              <a:t> personas </a:t>
            </a:r>
            <a:r>
              <a:rPr lang="en-US" sz="2800" b="1" i="1" dirty="0" err="1" smtClean="0">
                <a:latin typeface="Georgia" pitchFamily="18" charset="0"/>
              </a:rPr>
              <a:t>nuevas</a:t>
            </a:r>
            <a:r>
              <a:rPr lang="en-US" sz="2800" b="1" i="1" dirty="0" smtClean="0">
                <a:latin typeface="Georgia" pitchFamily="18" charset="0"/>
              </a:rPr>
              <a:t> no se «</a:t>
            </a:r>
            <a:r>
              <a:rPr lang="en-US" sz="2800" b="1" i="1" dirty="0" err="1" smtClean="0">
                <a:latin typeface="Georgia" pitchFamily="18" charset="0"/>
              </a:rPr>
              <a:t>pierdan</a:t>
            </a:r>
            <a:r>
              <a:rPr lang="en-US" sz="2800" b="1" i="1" dirty="0" smtClean="0">
                <a:latin typeface="Arial"/>
                <a:cs typeface="Arial"/>
              </a:rPr>
              <a:t>». </a:t>
            </a:r>
            <a:r>
              <a:rPr lang="en-US" sz="2800" b="1" i="1" dirty="0" smtClean="0">
                <a:latin typeface="Georgia" pitchFamily="18" charset="0"/>
              </a:rPr>
              <a:t>Las </a:t>
            </a:r>
            <a:r>
              <a:rPr lang="en-US" sz="2800" b="1" i="1" dirty="0" err="1" smtClean="0">
                <a:latin typeface="Georgia" pitchFamily="18" charset="0"/>
              </a:rPr>
              <a:t>tarjetas</a:t>
            </a:r>
            <a:r>
              <a:rPr lang="en-US" sz="2800" b="1" i="1" dirty="0" smtClean="0">
                <a:latin typeface="Georgia" pitchFamily="18" charset="0"/>
              </a:rPr>
              <a:t> de los </a:t>
            </a:r>
            <a:r>
              <a:rPr lang="en-US" sz="2800" b="1" i="1" dirty="0" err="1" smtClean="0">
                <a:latin typeface="Georgia" pitchFamily="18" charset="0"/>
              </a:rPr>
              <a:t>visitantes</a:t>
            </a:r>
            <a:r>
              <a:rPr lang="en-US" sz="2800" b="1" i="1" dirty="0" smtClean="0">
                <a:latin typeface="Georgia" pitchFamily="18" charset="0"/>
              </a:rPr>
              <a:t> son </a:t>
            </a:r>
            <a:r>
              <a:rPr lang="en-US" sz="2800" b="1" i="1" dirty="0" err="1" smtClean="0">
                <a:latin typeface="Georgia" pitchFamily="18" charset="0"/>
              </a:rPr>
              <a:t>recogidas</a:t>
            </a:r>
            <a:r>
              <a:rPr lang="en-US" sz="2800" b="1" i="1" dirty="0" smtClean="0">
                <a:latin typeface="Georgia" pitchFamily="18" charset="0"/>
              </a:rPr>
              <a:t> en la </a:t>
            </a:r>
            <a:r>
              <a:rPr lang="en-US" sz="2800" b="1" i="1" dirty="0" err="1" smtClean="0">
                <a:latin typeface="Georgia" pitchFamily="18" charset="0"/>
              </a:rPr>
              <a:t>iglesia</a:t>
            </a:r>
            <a:r>
              <a:rPr lang="en-US" sz="2800" b="1" i="1" dirty="0" smtClean="0">
                <a:latin typeface="Georgia" pitchFamily="18" charset="0"/>
              </a:rPr>
              <a:t> y </a:t>
            </a:r>
            <a:r>
              <a:rPr lang="en-US" sz="2800" b="1" i="1" dirty="0" err="1" smtClean="0">
                <a:latin typeface="Georgia" pitchFamily="18" charset="0"/>
              </a:rPr>
              <a:t>distribuidas</a:t>
            </a:r>
            <a:r>
              <a:rPr lang="en-US" sz="2800" b="1" i="1" dirty="0" smtClean="0">
                <a:latin typeface="Georgia" pitchFamily="18" charset="0"/>
              </a:rPr>
              <a:t> a los </a:t>
            </a:r>
            <a:r>
              <a:rPr lang="en-US" sz="2800" b="1" i="1" dirty="0" err="1" smtClean="0">
                <a:latin typeface="Georgia" pitchFamily="18" charset="0"/>
              </a:rPr>
              <a:t>varios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grupos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celulares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que</a:t>
            </a:r>
            <a:r>
              <a:rPr lang="en-US" sz="2800" b="1" i="1" dirty="0" smtClean="0">
                <a:latin typeface="Georgia" pitchFamily="18" charset="0"/>
              </a:rPr>
              <a:t> ha </a:t>
            </a:r>
            <a:r>
              <a:rPr lang="en-US" sz="2800" b="1" i="1" dirty="0" err="1" smtClean="0">
                <a:latin typeface="Georgia" pitchFamily="18" charset="0"/>
              </a:rPr>
              <a:t>su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vez</a:t>
            </a:r>
            <a:r>
              <a:rPr lang="en-US" sz="2800" b="1" i="1" dirty="0" smtClean="0">
                <a:latin typeface="Georgia" pitchFamily="18" charset="0"/>
              </a:rPr>
              <a:t> se </a:t>
            </a:r>
            <a:r>
              <a:rPr lang="en-US" sz="2800" b="1" i="1" dirty="0" err="1" smtClean="0">
                <a:latin typeface="Georgia" pitchFamily="18" charset="0"/>
              </a:rPr>
              <a:t>ponen</a:t>
            </a:r>
            <a:r>
              <a:rPr lang="en-US" sz="2800" b="1" i="1" dirty="0" smtClean="0">
                <a:latin typeface="Georgia" pitchFamily="18" charset="0"/>
              </a:rPr>
              <a:t> en </a:t>
            </a:r>
            <a:r>
              <a:rPr lang="en-US" sz="2800" b="1" i="1" dirty="0" err="1" smtClean="0">
                <a:latin typeface="Georgia" pitchFamily="18" charset="0"/>
              </a:rPr>
              <a:t>contacto</a:t>
            </a:r>
            <a:r>
              <a:rPr lang="en-US" sz="2800" b="1" i="1" dirty="0" smtClean="0">
                <a:latin typeface="Georgia" pitchFamily="18" charset="0"/>
              </a:rPr>
              <a:t> con </a:t>
            </a:r>
            <a:r>
              <a:rPr lang="en-US" sz="2800" b="1" i="1" dirty="0" err="1" smtClean="0">
                <a:latin typeface="Georgia" pitchFamily="18" charset="0"/>
              </a:rPr>
              <a:t>ellos</a:t>
            </a:r>
            <a:r>
              <a:rPr lang="en-US" sz="2800" b="1" i="1" dirty="0" smtClean="0">
                <a:latin typeface="Georgia" pitchFamily="18" charset="0"/>
              </a:rPr>
              <a:t>. </a:t>
            </a:r>
            <a:endParaRPr lang="es-ES" sz="3200" b="1" i="1" dirty="0">
              <a:latin typeface="Georgia" pitchFamily="18" charset="0"/>
            </a:endParaRPr>
          </a:p>
        </p:txBody>
      </p:sp>
      <p:grpSp>
        <p:nvGrpSpPr>
          <p:cNvPr id="22" name="2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5" name="24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4" name="33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5" name="34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 </a:t>
            </a:r>
            <a:r>
              <a:rPr lang="en-US" dirty="0" err="1" smtClean="0"/>
              <a:t>Retención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2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1066800" y="1219200"/>
            <a:ext cx="73914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b="1" i="1" dirty="0" err="1" smtClean="0">
                <a:latin typeface="Georgia" pitchFamily="18" charset="0"/>
              </a:rPr>
              <a:t>Nótese</a:t>
            </a:r>
            <a:r>
              <a:rPr lang="en-US" sz="2800" b="1" i="1" dirty="0" smtClean="0">
                <a:latin typeface="Georgia" pitchFamily="18" charset="0"/>
              </a:rPr>
              <a:t> lo </a:t>
            </a:r>
            <a:r>
              <a:rPr lang="en-US" sz="2800" b="1" i="1" dirty="0" err="1" smtClean="0">
                <a:latin typeface="Georgia" pitchFamily="18" charset="0"/>
              </a:rPr>
              <a:t>que</a:t>
            </a:r>
            <a:r>
              <a:rPr lang="en-US" sz="2800" b="1" i="1" dirty="0" smtClean="0">
                <a:latin typeface="Georgia" pitchFamily="18" charset="0"/>
              </a:rPr>
              <a:t> </a:t>
            </a:r>
            <a:r>
              <a:rPr lang="en-US" sz="2800" b="1" i="1" dirty="0" err="1" smtClean="0">
                <a:latin typeface="Georgia" pitchFamily="18" charset="0"/>
              </a:rPr>
              <a:t>comenta</a:t>
            </a:r>
            <a:r>
              <a:rPr lang="en-US" sz="2800" b="1" i="1" dirty="0" smtClean="0">
                <a:latin typeface="Georgia" pitchFamily="18" charset="0"/>
              </a:rPr>
              <a:t> J. </a:t>
            </a:r>
            <a:r>
              <a:rPr lang="en-US" sz="2800" b="1" i="1" dirty="0" err="1" smtClean="0">
                <a:latin typeface="Georgia" pitchFamily="18" charset="0"/>
              </a:rPr>
              <a:t>Comiskey</a:t>
            </a:r>
            <a:r>
              <a:rPr lang="en-US" sz="2800" b="1" i="1" dirty="0" smtClean="0">
                <a:latin typeface="Georgia" pitchFamily="18" charset="0"/>
              </a:rPr>
              <a:t>: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400" b="1" i="1" dirty="0" err="1" smtClean="0">
                <a:latin typeface="Georgia" pitchFamily="18" charset="0"/>
              </a:rPr>
              <a:t>Debido</a:t>
            </a:r>
            <a:r>
              <a:rPr lang="en-US" sz="2400" b="1" i="1" dirty="0" smtClean="0">
                <a:latin typeface="Georgia" pitchFamily="18" charset="0"/>
              </a:rPr>
              <a:t> a </a:t>
            </a:r>
            <a:r>
              <a:rPr lang="en-US" sz="2400" b="1" i="1" dirty="0" err="1" smtClean="0">
                <a:latin typeface="Georgia" pitchFamily="18" charset="0"/>
              </a:rPr>
              <a:t>esta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manera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organizada</a:t>
            </a:r>
            <a:r>
              <a:rPr lang="en-US" sz="2400" b="1" i="1" dirty="0" smtClean="0">
                <a:latin typeface="Georgia" pitchFamily="18" charset="0"/>
              </a:rPr>
              <a:t> de </a:t>
            </a:r>
            <a:r>
              <a:rPr lang="en-US" sz="2400" b="1" i="1" dirty="0" err="1" smtClean="0">
                <a:latin typeface="Georgia" pitchFamily="18" charset="0"/>
              </a:rPr>
              <a:t>alcanzar</a:t>
            </a:r>
            <a:r>
              <a:rPr lang="en-US" sz="2400" b="1" i="1" dirty="0" smtClean="0">
                <a:latin typeface="Georgia" pitchFamily="18" charset="0"/>
              </a:rPr>
              <a:t> a </a:t>
            </a:r>
            <a:r>
              <a:rPr lang="en-US" sz="2400" b="1" i="1" dirty="0" err="1" smtClean="0">
                <a:latin typeface="Georgia" pitchFamily="18" charset="0"/>
              </a:rPr>
              <a:t>otros</a:t>
            </a:r>
            <a:r>
              <a:rPr lang="en-US" sz="2400" b="1" i="1" dirty="0" smtClean="0">
                <a:latin typeface="Georgia" pitchFamily="18" charset="0"/>
              </a:rPr>
              <a:t>, </a:t>
            </a:r>
            <a:r>
              <a:rPr lang="en-US" sz="2400" b="1" i="1" dirty="0" err="1" smtClean="0">
                <a:latin typeface="Georgia" pitchFamily="18" charset="0"/>
              </a:rPr>
              <a:t>muchos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visitates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asisten</a:t>
            </a:r>
            <a:r>
              <a:rPr lang="en-US" sz="2400" b="1" i="1" dirty="0" smtClean="0">
                <a:latin typeface="Georgia" pitchFamily="18" charset="0"/>
              </a:rPr>
              <a:t> a </a:t>
            </a:r>
            <a:r>
              <a:rPr lang="en-US" sz="2400" b="1" i="1" dirty="0" err="1" smtClean="0">
                <a:latin typeface="Georgia" pitchFamily="18" charset="0"/>
              </a:rPr>
              <a:t>una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célula</a:t>
            </a:r>
            <a:r>
              <a:rPr lang="en-US" sz="2400" b="1" i="1" dirty="0" smtClean="0">
                <a:latin typeface="Georgia" pitchFamily="18" charset="0"/>
              </a:rPr>
              <a:t>. </a:t>
            </a:r>
            <a:r>
              <a:rPr lang="en-US" sz="2400" b="1" i="1" dirty="0" err="1" smtClean="0">
                <a:latin typeface="Georgia" pitchFamily="18" charset="0"/>
              </a:rPr>
              <a:t>Estas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iglesias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rastrean</a:t>
            </a:r>
            <a:r>
              <a:rPr lang="en-US" sz="2400" b="1" i="1" dirty="0" smtClean="0">
                <a:latin typeface="Georgia" pitchFamily="18" charset="0"/>
              </a:rPr>
              <a:t> a los </a:t>
            </a:r>
            <a:r>
              <a:rPr lang="en-US" sz="2400" b="1" i="1" dirty="0" err="1" smtClean="0">
                <a:latin typeface="Georgia" pitchFamily="18" charset="0"/>
              </a:rPr>
              <a:t>visitantes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para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asegurarse</a:t>
            </a:r>
            <a:r>
              <a:rPr lang="en-US" sz="2400" b="1" i="1" dirty="0" smtClean="0">
                <a:latin typeface="Georgia" pitchFamily="18" charset="0"/>
              </a:rPr>
              <a:t>  </a:t>
            </a:r>
            <a:r>
              <a:rPr lang="en-US" sz="2400" b="1" i="1" dirty="0" err="1" smtClean="0">
                <a:latin typeface="Georgia" pitchFamily="18" charset="0"/>
              </a:rPr>
              <a:t>que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ellos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reciben</a:t>
            </a:r>
            <a:r>
              <a:rPr lang="en-US" sz="2400" b="1" i="1" dirty="0" smtClean="0">
                <a:latin typeface="Georgia" pitchFamily="18" charset="0"/>
              </a:rPr>
              <a:t> un </a:t>
            </a:r>
            <a:r>
              <a:rPr lang="en-US" sz="2400" b="1" i="1" dirty="0" err="1" smtClean="0">
                <a:latin typeface="Georgia" pitchFamily="18" charset="0"/>
              </a:rPr>
              <a:t>seguimiento</a:t>
            </a:r>
            <a:r>
              <a:rPr lang="en-US" sz="2400" b="1" i="1" dirty="0" smtClean="0">
                <a:latin typeface="Georgia" pitchFamily="18" charset="0"/>
              </a:rPr>
              <a:t> y </a:t>
            </a:r>
            <a:r>
              <a:rPr lang="en-US" sz="2400" b="1" i="1" dirty="0" err="1" smtClean="0">
                <a:latin typeface="Georgia" pitchFamily="18" charset="0"/>
              </a:rPr>
              <a:t>cuidados</a:t>
            </a:r>
            <a:r>
              <a:rPr lang="en-US" sz="2400" b="1" i="1" dirty="0" smtClean="0">
                <a:latin typeface="Georgia" pitchFamily="18" charset="0"/>
              </a:rPr>
              <a:t> </a:t>
            </a:r>
            <a:r>
              <a:rPr lang="en-US" sz="2400" b="1" i="1" dirty="0" err="1" smtClean="0">
                <a:latin typeface="Georgia" pitchFamily="18" charset="0"/>
              </a:rPr>
              <a:t>apropiados</a:t>
            </a:r>
            <a:r>
              <a:rPr lang="en-US" sz="2400" b="1" i="1" dirty="0" smtClean="0">
                <a:latin typeface="Georgia" pitchFamily="18" charset="0"/>
              </a:rPr>
              <a:t>”.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400" i="1" dirty="0" smtClean="0">
                <a:latin typeface="Garamond" pitchFamily="2" charset="0"/>
              </a:rPr>
              <a:t>La </a:t>
            </a:r>
            <a:r>
              <a:rPr lang="en-US" sz="2400" i="1" dirty="0" err="1" smtClean="0">
                <a:latin typeface="Garamond" pitchFamily="2" charset="0"/>
              </a:rPr>
              <a:t>explosión</a:t>
            </a:r>
            <a:r>
              <a:rPr lang="en-US" sz="2400" i="1" dirty="0" smtClean="0">
                <a:latin typeface="Garamond" pitchFamily="2" charset="0"/>
              </a:rPr>
              <a:t> de los </a:t>
            </a:r>
            <a:r>
              <a:rPr lang="en-US" sz="2400" i="1" dirty="0" err="1" smtClean="0">
                <a:latin typeface="Garamond" pitchFamily="2" charset="0"/>
              </a:rPr>
              <a:t>grupos</a:t>
            </a:r>
            <a:r>
              <a:rPr lang="en-US" sz="2400" i="1" dirty="0" smtClean="0">
                <a:latin typeface="Garamond" pitchFamily="2" charset="0"/>
              </a:rPr>
              <a:t> </a:t>
            </a:r>
            <a:r>
              <a:rPr lang="en-US" sz="2400" i="1" dirty="0" err="1" smtClean="0">
                <a:latin typeface="Garamond" pitchFamily="2" charset="0"/>
              </a:rPr>
              <a:t>celulares</a:t>
            </a:r>
            <a:r>
              <a:rPr lang="en-US" sz="2400" i="1" dirty="0" smtClean="0">
                <a:latin typeface="Garamond" pitchFamily="2" charset="0"/>
              </a:rPr>
              <a:t> en los </a:t>
            </a:r>
            <a:r>
              <a:rPr lang="en-US" sz="2400" i="1" dirty="0" err="1" smtClean="0">
                <a:latin typeface="Garamond" pitchFamily="2" charset="0"/>
              </a:rPr>
              <a:t>hogares</a:t>
            </a:r>
            <a:r>
              <a:rPr lang="en-US" sz="2400" i="1" dirty="0" smtClean="0">
                <a:latin typeface="Garamond" pitchFamily="2" charset="0"/>
              </a:rPr>
              <a:t>, p. 113.</a:t>
            </a:r>
            <a:endParaRPr lang="es-ES" sz="2800" b="1" i="1" dirty="0">
              <a:latin typeface="Georgia" pitchFamily="18" charset="0"/>
            </a:endParaRPr>
          </a:p>
        </p:txBody>
      </p:sp>
      <p:grpSp>
        <p:nvGrpSpPr>
          <p:cNvPr id="22" name="2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3" name="22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5" name="24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4" name="33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5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C:\Documents and Settings\Owner.FÚNEZMEJIA\My Documents\My Pictures\Fondos 2009\Fondos PPT 2009\Imágenes con degrado\negros estudiando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60913" y="2067597"/>
            <a:ext cx="4383087" cy="4257003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 </a:t>
            </a:r>
            <a:r>
              <a:rPr lang="en-US" dirty="0" err="1" smtClean="0"/>
              <a:t>Retención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371600" y="1753612"/>
            <a:ext cx="6553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latin typeface="Georgia" pitchFamily="18" charset="0"/>
              </a:rPr>
              <a:t>Visite a cada miembro de su G.P. por lo menos una vez al mes</a:t>
            </a:r>
            <a:endParaRPr lang="es-ES" sz="4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latin typeface="Georgia" pitchFamily="18" charset="0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4" name="23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5" name="24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5" name="34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6" name="35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9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 </a:t>
            </a:r>
            <a:r>
              <a:rPr lang="en-US" dirty="0" err="1" smtClean="0"/>
              <a:t>Retención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4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219200" y="1752600"/>
            <a:ext cx="4572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Que todos los miembros de su G.P. estén organizados en parejas Misioneras</a:t>
            </a:r>
            <a:endParaRPr lang="es-ES" sz="3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533400" y="5247382"/>
            <a:ext cx="7239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latin typeface="Arial Black" pitchFamily="34" charset="0"/>
              </a:rPr>
              <a:t>Nada mejor que el trabajo si se trata de retener</a:t>
            </a:r>
            <a:endParaRPr lang="es-ES" sz="3200" b="1" dirty="0">
              <a:latin typeface="Arial Black" pitchFamily="34" charset="0"/>
            </a:endParaRPr>
          </a:p>
        </p:txBody>
      </p:sp>
      <p:pic>
        <p:nvPicPr>
          <p:cNvPr id="26" name="25 Imagen" descr="Imagen6.png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391619" y="1371600"/>
            <a:ext cx="3752381" cy="4142857"/>
          </a:xfrm>
          <a:prstGeom prst="rect">
            <a:avLst/>
          </a:prstGeom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36" name="35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7" name="36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8" name="37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9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0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41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2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bldLvl="2"/>
      <p:bldP spid="25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 </a:t>
            </a:r>
            <a:r>
              <a:rPr lang="en-US" dirty="0" err="1" smtClean="0"/>
              <a:t>Retención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5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2438400" y="2035076"/>
            <a:ext cx="46482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4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Cuídelos y atiéndalos mas que antes de ser bautizados</a:t>
            </a:r>
            <a:endParaRPr lang="es-ES" sz="4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2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5" name="24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4" name="33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5" name="34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establecer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un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programa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retención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</a:t>
            </a:r>
            <a:r>
              <a:rPr lang="en-US" sz="1600" dirty="0" smtClean="0">
                <a:solidFill>
                  <a:schemeClr val="bg1"/>
                </a:solidFill>
              </a:rPr>
              <a:t>el G.P.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cdb2004158l">
  <a:themeElements>
    <a:clrScheme name="Personalizado 2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E65C01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Tema d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1D4940"/>
        </a:dk1>
        <a:lt1>
          <a:srgbClr val="FFFFFF"/>
        </a:lt1>
        <a:dk2>
          <a:srgbClr val="3F716F"/>
        </a:dk2>
        <a:lt2>
          <a:srgbClr val="C0C0C0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4B92E1"/>
        </a:accent1>
        <a:accent2>
          <a:srgbClr val="99CCFF"/>
        </a:accent2>
        <a:accent3>
          <a:srgbClr val="FFFFFF"/>
        </a:accent3>
        <a:accent4>
          <a:srgbClr val="062C63"/>
        </a:accent4>
        <a:accent5>
          <a:srgbClr val="B1C7EE"/>
        </a:accent5>
        <a:accent6>
          <a:srgbClr val="8AB9E7"/>
        </a:accent6>
        <a:hlink>
          <a:srgbClr val="0066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B4C5B"/>
        </a:dk1>
        <a:lt1>
          <a:srgbClr val="FFFFFF"/>
        </a:lt1>
        <a:dk2>
          <a:srgbClr val="000000"/>
        </a:dk2>
        <a:lt2>
          <a:srgbClr val="969696"/>
        </a:lt2>
        <a:accent1>
          <a:srgbClr val="E3BE05"/>
        </a:accent1>
        <a:accent2>
          <a:srgbClr val="81C200"/>
        </a:accent2>
        <a:accent3>
          <a:srgbClr val="FFFFFF"/>
        </a:accent3>
        <a:accent4>
          <a:srgbClr val="08404C"/>
        </a:accent4>
        <a:accent5>
          <a:srgbClr val="EFDBAA"/>
        </a:accent5>
        <a:accent6>
          <a:srgbClr val="74B0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cdb2004158l</Template>
  <TotalTime>944</TotalTime>
  <Words>821</Words>
  <Application>Microsoft Office PowerPoint</Application>
  <PresentationFormat>Presentación en pantalla (4:3)</PresentationFormat>
  <Paragraphs>152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cdb2004158l</vt:lpstr>
      <vt:lpstr>NIVEL</vt:lpstr>
      <vt:lpstr>NIVEL</vt:lpstr>
      <vt:lpstr>Programa de Retención</vt:lpstr>
      <vt:lpstr>Programa de Retención</vt:lpstr>
      <vt:lpstr>Programa de Retención</vt:lpstr>
      <vt:lpstr>Programa de Retención</vt:lpstr>
      <vt:lpstr>Programa de Retención</vt:lpstr>
      <vt:lpstr>Programa de Retención</vt:lpstr>
      <vt:lpstr>Programa de Retención</vt:lpstr>
      <vt:lpstr>Programa de Retención</vt:lpstr>
      <vt:lpstr>Programa de Retención</vt:lpstr>
      <vt:lpstr>Programa de Retención</vt:lpstr>
      <vt:lpstr>Programa de Retención</vt:lpstr>
      <vt:lpstr>La Asistencia al G.P.</vt:lpstr>
      <vt:lpstr>La Asistencia al G.P.</vt:lpstr>
      <vt:lpstr>La Asistencia al G.P.</vt:lpstr>
      <vt:lpstr>La Asistencia al G.P.</vt:lpstr>
      <vt:lpstr>PRÓXIMO SEMINARIO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Cómo estableceer un programa de retención en la PC</dc:title>
  <dc:subject>Certificación de Líderes</dc:subject>
  <dc:creator>Fredy René Fúnez</dc:creator>
  <cp:lastModifiedBy>Ney Devis</cp:lastModifiedBy>
  <cp:revision>62</cp:revision>
  <dcterms:created xsi:type="dcterms:W3CDTF">2009-04-20T04:15:08Z</dcterms:created>
  <dcterms:modified xsi:type="dcterms:W3CDTF">2010-01-17T18:21:00Z</dcterms:modified>
  <cp:category>NIVEL III</cp:category>
</cp:coreProperties>
</file>